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1"/>
      <p:bold r:id="rId22"/>
      <p:italic r:id="rId23"/>
      <p:boldItalic r:id="rId24"/>
    </p:embeddedFont>
    <p:embeddedFont>
      <p:font typeface="Raleway" panose="020B0503030101060003" pitchFamily="34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2BA9EC-EAF6-411C-90B4-91B2EA32C3AC}">
  <a:tblStyle styleId="{232BA9EC-EAF6-411C-90B4-91B2EA32C3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/>
    <p:restoredTop sz="94700"/>
  </p:normalViewPr>
  <p:slideViewPr>
    <p:cSldViewPr snapToGrid="0">
      <p:cViewPr varScale="1">
        <p:scale>
          <a:sx n="139" d="100"/>
          <a:sy n="139" d="100"/>
        </p:scale>
        <p:origin x="4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60177124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60177124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Diminui o </a:t>
            </a:r>
            <a:r>
              <a:rPr lang="pt-PT" dirty="0" err="1"/>
              <a:t>overfitting</a:t>
            </a:r>
            <a:r>
              <a:rPr lang="pt-PT" dirty="0"/>
              <a:t> porque como estamos a avaliar </a:t>
            </a:r>
            <a:r>
              <a:rPr lang="pt-PT"/>
              <a:t>o modelo </a:t>
            </a:r>
            <a:r>
              <a:rPr lang="pt-PT" dirty="0"/>
              <a:t>várias vezes com dados de treino e de </a:t>
            </a:r>
            <a:r>
              <a:rPr lang="pt-PT"/>
              <a:t>teste diferente, </a:t>
            </a:r>
            <a:r>
              <a:rPr lang="pt-PT" dirty="0"/>
              <a:t>isso faz com que veja os dados na </a:t>
            </a:r>
            <a:r>
              <a:rPr lang="pt-PT"/>
              <a:t>sua generalidade.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60177124b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60177124b_0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60177124b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60177124b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60177124b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60177124b_0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Pegar no conceito anterior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</a:t>
            </a:r>
            <a:r>
              <a:rPr lang="pt-PT" dirty="0" err="1"/>
              <a:t>Escandalo</a:t>
            </a:r>
            <a:r>
              <a:rPr lang="pt-PT" dirty="0"/>
              <a:t> de </a:t>
            </a:r>
            <a:r>
              <a:rPr lang="pt-PT" dirty="0" err="1"/>
              <a:t>emissoes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Decidimos abordar este tema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Tem 16 atributos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6037a02e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6037a02e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Vamos usar um modelo igual ao anterior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De forma a fazer o calculo das previsões tivemos de dividir em </a:t>
            </a:r>
            <a:r>
              <a:rPr lang="pt-PT" dirty="0" err="1"/>
              <a:t>bins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Dividimos em 4 </a:t>
            </a:r>
            <a:r>
              <a:rPr lang="pt-PT" dirty="0" err="1"/>
              <a:t>bins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6037a02e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6037a02e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Atributos que escolhemos para fazer estudar no </a:t>
            </a:r>
            <a:r>
              <a:rPr lang="pt-PT" dirty="0" err="1"/>
              <a:t>workflow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Falar suavemente deles.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6037a02e8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6037a02e8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Parte distinta do </a:t>
            </a:r>
            <a:r>
              <a:rPr lang="pt-PT" dirty="0" err="1"/>
              <a:t>workflow</a:t>
            </a:r>
            <a:r>
              <a:rPr lang="pt-PT" dirty="0"/>
              <a:t> é o tratamento dos dados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Retiramos colunas que tinham '?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Retiramos as colunas que </a:t>
            </a:r>
            <a:r>
              <a:rPr lang="pt-PT" dirty="0" err="1"/>
              <a:t>nao</a:t>
            </a:r>
            <a:r>
              <a:rPr lang="pt-PT" dirty="0"/>
              <a:t> </a:t>
            </a:r>
            <a:r>
              <a:rPr lang="pt-PT" dirty="0" err="1"/>
              <a:t>iamos</a:t>
            </a:r>
            <a:r>
              <a:rPr lang="pt-PT" dirty="0"/>
              <a:t> atribuir ao </a:t>
            </a:r>
            <a:r>
              <a:rPr lang="pt-PT" dirty="0" err="1"/>
              <a:t>workflow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Tivemos um </a:t>
            </a:r>
            <a:r>
              <a:rPr lang="pt-PT" dirty="0" err="1"/>
              <a:t>normalizer</a:t>
            </a:r>
            <a:r>
              <a:rPr lang="pt-PT" dirty="0"/>
              <a:t> e dava pior resultado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Passar ao </a:t>
            </a:r>
            <a:r>
              <a:rPr lang="pt-PT" dirty="0" err="1"/>
              <a:t>autobinner</a:t>
            </a:r>
            <a:r>
              <a:rPr lang="pt-PT" dirty="0"/>
              <a:t> e ao x-</a:t>
            </a:r>
            <a:r>
              <a:rPr lang="pt-PT" dirty="0" err="1"/>
              <a:t>partitioner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6037a02e8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6037a02e8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Resultados obtidos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-&gt; Falar um pouco do erro sem os </a:t>
            </a:r>
            <a:r>
              <a:rPr lang="pt-PT" dirty="0" err="1"/>
              <a:t>bins</a:t>
            </a:r>
            <a:r>
              <a:rPr lang="pt-PT" dirty="0"/>
              <a:t>!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6037a02e8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6037a02e8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Representa a diferença entre a velocidade máxima que pode ser atingida num conjunto de ruas e a velocidade do momento.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60177124b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60177124b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Em média, quanto maior for o tempo que levamos a percorrer um conjunto de ruas, maior será o congestionamento, o que também faz sentido na realidade.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60177124b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60177124b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60177124b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60177124b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60177124b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60177124b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6037a02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6037a02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94" name="Google Shape;94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02" name="Google Shape;10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10" name="Google Shape;110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24" name="Google Shape;124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/>
          </p:nvPr>
        </p:nvSpPr>
        <p:spPr>
          <a:xfrm>
            <a:off x="729450" y="2313050"/>
            <a:ext cx="58215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Árvores de Decisão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727950" y="3353175"/>
            <a:ext cx="76881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Grupo 10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Sistemas Baseados em Similaridade, 2018/2019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850" y="698500"/>
            <a:ext cx="1633550" cy="5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6987650" y="1292625"/>
            <a:ext cx="2080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Universidade do Minho</a:t>
            </a:r>
            <a:endParaRPr sz="1100"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Departamento de Informática</a:t>
            </a:r>
            <a:endParaRPr sz="1100"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Cross-validation</a:t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1777650"/>
            <a:ext cx="40195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Tuning</a:t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396650"/>
            <a:ext cx="38862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3530250"/>
            <a:ext cx="48006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/>
          <p:nvPr/>
        </p:nvSpPr>
        <p:spPr>
          <a:xfrm>
            <a:off x="4323725" y="2918825"/>
            <a:ext cx="387600" cy="535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 completo</a:t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327112" y="-1377650"/>
            <a:ext cx="2489775" cy="877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de emissões de CO2</a:t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4013425" y="2096750"/>
            <a:ext cx="1476600" cy="1309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16 atributos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1564375" y="1731750"/>
            <a:ext cx="1150200" cy="416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Manufacturer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0"/>
          <p:cNvSpPr/>
          <p:nvPr/>
        </p:nvSpPr>
        <p:spPr>
          <a:xfrm flipH="1">
            <a:off x="1597875" y="2442300"/>
            <a:ext cx="1095300" cy="4215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Emissions NOx [mg/km]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1597875" y="3152850"/>
            <a:ext cx="1036800" cy="48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Noise Level db(A)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0"/>
          <p:cNvSpPr/>
          <p:nvPr/>
        </p:nvSpPr>
        <p:spPr>
          <a:xfrm flipH="1">
            <a:off x="1740375" y="3863400"/>
            <a:ext cx="13143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Particulates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[No.][mg/km]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4135675" y="4365100"/>
            <a:ext cx="1228200" cy="535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Emissions CO2[mg/km]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0"/>
          <p:cNvSpPr/>
          <p:nvPr/>
        </p:nvSpPr>
        <p:spPr>
          <a:xfrm flipH="1">
            <a:off x="2633625" y="1196725"/>
            <a:ext cx="870300" cy="32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0"/>
          <p:cNvSpPr/>
          <p:nvPr/>
        </p:nvSpPr>
        <p:spPr>
          <a:xfrm flipH="1">
            <a:off x="7179225" y="2848050"/>
            <a:ext cx="10953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Metric Urban(Cold)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30"/>
          <p:cNvSpPr/>
          <p:nvPr/>
        </p:nvSpPr>
        <p:spPr>
          <a:xfrm flipH="1">
            <a:off x="7136425" y="1653925"/>
            <a:ext cx="1155900" cy="498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Engine Capacity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0"/>
          <p:cNvSpPr/>
          <p:nvPr/>
        </p:nvSpPr>
        <p:spPr>
          <a:xfrm flipH="1">
            <a:off x="7136425" y="2284900"/>
            <a:ext cx="1195200" cy="385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Fuel type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0"/>
          <p:cNvSpPr/>
          <p:nvPr/>
        </p:nvSpPr>
        <p:spPr>
          <a:xfrm>
            <a:off x="3650375" y="1196725"/>
            <a:ext cx="1008600" cy="32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Description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3319425" y="3783450"/>
            <a:ext cx="11559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CO2 g/km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7160375" y="3411200"/>
            <a:ext cx="10953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Metric Extra-Urban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0"/>
          <p:cNvSpPr/>
          <p:nvPr/>
        </p:nvSpPr>
        <p:spPr>
          <a:xfrm flipH="1">
            <a:off x="4880725" y="3769375"/>
            <a:ext cx="10953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Metric combined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1" name="Google Shape;251;p30"/>
          <p:cNvCxnSpPr>
            <a:stCxn id="243" idx="1"/>
            <a:endCxn id="237" idx="1"/>
          </p:cNvCxnSpPr>
          <p:nvPr/>
        </p:nvCxnSpPr>
        <p:spPr>
          <a:xfrm>
            <a:off x="3068775" y="1523725"/>
            <a:ext cx="1161000" cy="7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30"/>
          <p:cNvCxnSpPr>
            <a:stCxn id="239" idx="2"/>
            <a:endCxn id="237" idx="2"/>
          </p:cNvCxnSpPr>
          <p:nvPr/>
        </p:nvCxnSpPr>
        <p:spPr>
          <a:xfrm>
            <a:off x="2693175" y="2653050"/>
            <a:ext cx="1320300" cy="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0"/>
          <p:cNvCxnSpPr>
            <a:stCxn id="240" idx="0"/>
            <a:endCxn id="237" idx="2"/>
          </p:cNvCxnSpPr>
          <p:nvPr/>
        </p:nvCxnSpPr>
        <p:spPr>
          <a:xfrm rot="10800000" flipH="1">
            <a:off x="2634675" y="2751450"/>
            <a:ext cx="1378800" cy="6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0"/>
          <p:cNvCxnSpPr>
            <a:stCxn id="241" idx="3"/>
            <a:endCxn id="237" idx="3"/>
          </p:cNvCxnSpPr>
          <p:nvPr/>
        </p:nvCxnSpPr>
        <p:spPr>
          <a:xfrm rot="10800000" flipH="1">
            <a:off x="2397525" y="3214500"/>
            <a:ext cx="1832100" cy="64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0"/>
          <p:cNvCxnSpPr>
            <a:stCxn id="248" idx="3"/>
            <a:endCxn id="237" idx="3"/>
          </p:cNvCxnSpPr>
          <p:nvPr/>
        </p:nvCxnSpPr>
        <p:spPr>
          <a:xfrm rot="10800000" flipH="1">
            <a:off x="3897375" y="3214350"/>
            <a:ext cx="332400" cy="56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0"/>
          <p:cNvCxnSpPr>
            <a:stCxn id="250" idx="3"/>
            <a:endCxn id="237" idx="5"/>
          </p:cNvCxnSpPr>
          <p:nvPr/>
        </p:nvCxnSpPr>
        <p:spPr>
          <a:xfrm rot="10800000">
            <a:off x="5273875" y="3214375"/>
            <a:ext cx="154500" cy="55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0"/>
          <p:cNvCxnSpPr>
            <a:stCxn id="249" idx="2"/>
            <a:endCxn id="237" idx="5"/>
          </p:cNvCxnSpPr>
          <p:nvPr/>
        </p:nvCxnSpPr>
        <p:spPr>
          <a:xfrm rot="10800000">
            <a:off x="5273675" y="3214550"/>
            <a:ext cx="1886700" cy="42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0"/>
          <p:cNvCxnSpPr>
            <a:stCxn id="237" idx="1"/>
            <a:endCxn id="238" idx="0"/>
          </p:cNvCxnSpPr>
          <p:nvPr/>
        </p:nvCxnSpPr>
        <p:spPr>
          <a:xfrm rot="10800000">
            <a:off x="2714668" y="1940222"/>
            <a:ext cx="1515000" cy="34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0"/>
          <p:cNvCxnSpPr>
            <a:stCxn id="237" idx="0"/>
            <a:endCxn id="247" idx="1"/>
          </p:cNvCxnSpPr>
          <p:nvPr/>
        </p:nvCxnSpPr>
        <p:spPr>
          <a:xfrm rot="10800000">
            <a:off x="4154725" y="1523750"/>
            <a:ext cx="5970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0"/>
          <p:cNvCxnSpPr>
            <a:stCxn id="237" idx="7"/>
            <a:endCxn id="245" idx="0"/>
          </p:cNvCxnSpPr>
          <p:nvPr/>
        </p:nvCxnSpPr>
        <p:spPr>
          <a:xfrm rot="10800000" flipH="1">
            <a:off x="5273782" y="1903322"/>
            <a:ext cx="1862700" cy="3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0"/>
          <p:cNvCxnSpPr>
            <a:stCxn id="246" idx="0"/>
            <a:endCxn id="237" idx="6"/>
          </p:cNvCxnSpPr>
          <p:nvPr/>
        </p:nvCxnSpPr>
        <p:spPr>
          <a:xfrm flipH="1">
            <a:off x="5490025" y="2477500"/>
            <a:ext cx="1646400" cy="2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0"/>
          <p:cNvCxnSpPr>
            <a:stCxn id="244" idx="0"/>
            <a:endCxn id="237" idx="6"/>
          </p:cNvCxnSpPr>
          <p:nvPr/>
        </p:nvCxnSpPr>
        <p:spPr>
          <a:xfrm rot="10800000">
            <a:off x="5489925" y="2751600"/>
            <a:ext cx="1689300" cy="32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30"/>
          <p:cNvCxnSpPr>
            <a:stCxn id="237" idx="4"/>
            <a:endCxn id="242" idx="3"/>
          </p:cNvCxnSpPr>
          <p:nvPr/>
        </p:nvCxnSpPr>
        <p:spPr>
          <a:xfrm flipH="1">
            <a:off x="4749625" y="3406250"/>
            <a:ext cx="2100" cy="9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30"/>
          <p:cNvSpPr/>
          <p:nvPr/>
        </p:nvSpPr>
        <p:spPr>
          <a:xfrm flipH="1">
            <a:off x="4850425" y="1196725"/>
            <a:ext cx="1155900" cy="32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Transmission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0"/>
          <p:cNvSpPr/>
          <p:nvPr/>
        </p:nvSpPr>
        <p:spPr>
          <a:xfrm flipH="1">
            <a:off x="6110550" y="4006300"/>
            <a:ext cx="1570200" cy="414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THC + NOx Emissions [mg/km]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0"/>
          <p:cNvSpPr/>
          <p:nvPr/>
        </p:nvSpPr>
        <p:spPr>
          <a:xfrm flipH="1">
            <a:off x="6197800" y="1206775"/>
            <a:ext cx="966600" cy="32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Fuel Cost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7" name="Google Shape;267;p30"/>
          <p:cNvCxnSpPr>
            <a:endCxn id="264" idx="1"/>
          </p:cNvCxnSpPr>
          <p:nvPr/>
        </p:nvCxnSpPr>
        <p:spPr>
          <a:xfrm rot="10800000" flipH="1">
            <a:off x="4827775" y="1523725"/>
            <a:ext cx="6006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0"/>
          <p:cNvCxnSpPr>
            <a:stCxn id="237" idx="7"/>
            <a:endCxn id="266" idx="1"/>
          </p:cNvCxnSpPr>
          <p:nvPr/>
        </p:nvCxnSpPr>
        <p:spPr>
          <a:xfrm rot="10800000" flipH="1">
            <a:off x="5273782" y="1533722"/>
            <a:ext cx="1407300" cy="7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0"/>
          <p:cNvCxnSpPr>
            <a:stCxn id="237" idx="5"/>
            <a:endCxn id="265" idx="3"/>
          </p:cNvCxnSpPr>
          <p:nvPr/>
        </p:nvCxnSpPr>
        <p:spPr>
          <a:xfrm>
            <a:off x="5273782" y="3214478"/>
            <a:ext cx="1621800" cy="7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Emissões de CO2</a:t>
            </a:r>
            <a:endParaRPr/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875" y="1853850"/>
            <a:ext cx="430768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Escolha de Atributos</a:t>
            </a:r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Engine Capacity;</a:t>
            </a:r>
            <a:endParaRPr sz="18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❏"/>
            </a:pPr>
            <a:r>
              <a:rPr lang="en-GB" sz="18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Fuel type;</a:t>
            </a:r>
            <a:endParaRPr sz="18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❏"/>
            </a:pPr>
            <a:r>
              <a:rPr lang="en-GB" sz="18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Metric Urban(Cold);</a:t>
            </a:r>
            <a:endParaRPr sz="18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❏"/>
            </a:pPr>
            <a:r>
              <a:rPr lang="en-GB" sz="18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Metric Extra-Urban;</a:t>
            </a:r>
            <a:endParaRPr sz="18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❏"/>
            </a:pPr>
            <a:r>
              <a:rPr lang="en-GB" sz="18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Metric combined;</a:t>
            </a:r>
            <a:endParaRPr sz="18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❏"/>
            </a:pPr>
            <a:r>
              <a:rPr lang="en-GB" sz="18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CO2 g/km;</a:t>
            </a:r>
            <a:endParaRPr sz="18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❏"/>
            </a:pPr>
            <a:r>
              <a:rPr lang="en-GB" sz="18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Noise Level db(A);</a:t>
            </a:r>
            <a:endParaRPr sz="18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❏"/>
            </a:pPr>
            <a:r>
              <a:rPr lang="en-GB" sz="18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Emissions NOx </a:t>
            </a:r>
            <a:endParaRPr sz="18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❏"/>
            </a:pPr>
            <a:r>
              <a:rPr lang="en-GB" sz="18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THC + NOx Emissions</a:t>
            </a:r>
            <a:endParaRPr sz="18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❏"/>
            </a:pPr>
            <a:r>
              <a:rPr lang="en-GB" sz="18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Particulates</a:t>
            </a:r>
            <a:endParaRPr sz="18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Tratamento de Dados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750" y="2401925"/>
            <a:ext cx="4606475" cy="16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Resultados Obtidos</a:t>
            </a:r>
            <a:endParaRPr/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50" y="2571750"/>
            <a:ext cx="8140351" cy="11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>
            <a:spLocks noGrp="1"/>
          </p:cNvSpPr>
          <p:nvPr>
            <p:ph type="ctrTitle"/>
          </p:nvPr>
        </p:nvSpPr>
        <p:spPr>
          <a:xfrm>
            <a:off x="729450" y="2313050"/>
            <a:ext cx="58215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Árvores de Decisão</a:t>
            </a:r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727950" y="3353175"/>
            <a:ext cx="76881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Grupo 10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Sistemas Baseados em Similaridade, 2018/2019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850" y="698500"/>
            <a:ext cx="1633550" cy="5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 txBox="1"/>
          <p:nvPr/>
        </p:nvSpPr>
        <p:spPr>
          <a:xfrm>
            <a:off x="6987650" y="1292625"/>
            <a:ext cx="2080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Universidade do Minho</a:t>
            </a:r>
            <a:endParaRPr sz="1100"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Departamento de Informática</a:t>
            </a:r>
            <a:endParaRPr sz="1100"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Dataset </a:t>
            </a:r>
            <a:r>
              <a:rPr lang="en-GB"/>
              <a:t>de intensidade de trânsito</a:t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3708625" y="2172950"/>
            <a:ext cx="1476600" cy="1309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13 atributos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1488175" y="1503150"/>
            <a:ext cx="1036800" cy="416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City name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/>
          <p:nvPr/>
        </p:nvSpPr>
        <p:spPr>
          <a:xfrm flipH="1">
            <a:off x="1521675" y="2213700"/>
            <a:ext cx="1095300" cy="4215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Record date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1521675" y="2924250"/>
            <a:ext cx="1036800" cy="48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confidence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/>
          <p:nvPr/>
        </p:nvSpPr>
        <p:spPr>
          <a:xfrm flipH="1">
            <a:off x="1521675" y="3634800"/>
            <a:ext cx="12282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free flow speed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3830875" y="4365100"/>
            <a:ext cx="1228200" cy="535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speed diff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/>
          <p:nvPr/>
        </p:nvSpPr>
        <p:spPr>
          <a:xfrm flipH="1">
            <a:off x="2938425" y="1272925"/>
            <a:ext cx="12282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free flow time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/>
          <p:nvPr/>
        </p:nvSpPr>
        <p:spPr>
          <a:xfrm flipH="1">
            <a:off x="6188625" y="2924250"/>
            <a:ext cx="10953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humidity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9"/>
          <p:cNvSpPr/>
          <p:nvPr/>
        </p:nvSpPr>
        <p:spPr>
          <a:xfrm flipH="1">
            <a:off x="6069625" y="1425325"/>
            <a:ext cx="1155900" cy="498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temperature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9"/>
          <p:cNvSpPr/>
          <p:nvPr/>
        </p:nvSpPr>
        <p:spPr>
          <a:xfrm flipH="1">
            <a:off x="6069625" y="2208699"/>
            <a:ext cx="14370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atmosp pressure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4564775" y="1272925"/>
            <a:ext cx="12264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time diff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3090825" y="3707250"/>
            <a:ext cx="11559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wind speed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6240475" y="3634800"/>
            <a:ext cx="10953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rain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9"/>
          <p:cNvSpPr/>
          <p:nvPr/>
        </p:nvSpPr>
        <p:spPr>
          <a:xfrm flipH="1">
            <a:off x="4661300" y="3707250"/>
            <a:ext cx="1095300" cy="459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cloudiness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5" name="Google Shape;155;p19"/>
          <p:cNvCxnSpPr>
            <a:stCxn id="147" idx="1"/>
            <a:endCxn id="141" idx="1"/>
          </p:cNvCxnSpPr>
          <p:nvPr/>
        </p:nvCxnSpPr>
        <p:spPr>
          <a:xfrm>
            <a:off x="3552525" y="1732225"/>
            <a:ext cx="372300" cy="6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9"/>
          <p:cNvCxnSpPr>
            <a:stCxn id="143" idx="2"/>
            <a:endCxn id="141" idx="2"/>
          </p:cNvCxnSpPr>
          <p:nvPr/>
        </p:nvCxnSpPr>
        <p:spPr>
          <a:xfrm>
            <a:off x="2616975" y="2424450"/>
            <a:ext cx="1091700" cy="4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9"/>
          <p:cNvCxnSpPr>
            <a:stCxn id="144" idx="0"/>
            <a:endCxn id="141" idx="2"/>
          </p:cNvCxnSpPr>
          <p:nvPr/>
        </p:nvCxnSpPr>
        <p:spPr>
          <a:xfrm rot="10800000" flipH="1">
            <a:off x="2558475" y="2827650"/>
            <a:ext cx="1150200" cy="3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9"/>
          <p:cNvCxnSpPr>
            <a:stCxn id="145" idx="2"/>
            <a:endCxn id="141" idx="3"/>
          </p:cNvCxnSpPr>
          <p:nvPr/>
        </p:nvCxnSpPr>
        <p:spPr>
          <a:xfrm rot="10800000" flipH="1">
            <a:off x="2749875" y="3290550"/>
            <a:ext cx="1175100" cy="5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9"/>
          <p:cNvCxnSpPr>
            <a:stCxn id="152" idx="3"/>
            <a:endCxn id="141" idx="3"/>
          </p:cNvCxnSpPr>
          <p:nvPr/>
        </p:nvCxnSpPr>
        <p:spPr>
          <a:xfrm rot="10800000" flipH="1">
            <a:off x="3668775" y="3290550"/>
            <a:ext cx="25620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9"/>
          <p:cNvCxnSpPr>
            <a:stCxn id="154" idx="3"/>
            <a:endCxn id="141" idx="5"/>
          </p:cNvCxnSpPr>
          <p:nvPr/>
        </p:nvCxnSpPr>
        <p:spPr>
          <a:xfrm rot="10800000">
            <a:off x="4968950" y="3290550"/>
            <a:ext cx="24000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19"/>
          <p:cNvCxnSpPr>
            <a:stCxn id="153" idx="2"/>
            <a:endCxn id="141" idx="5"/>
          </p:cNvCxnSpPr>
          <p:nvPr/>
        </p:nvCxnSpPr>
        <p:spPr>
          <a:xfrm rot="10800000">
            <a:off x="4969075" y="3290550"/>
            <a:ext cx="1271400" cy="5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19"/>
          <p:cNvCxnSpPr>
            <a:stCxn id="141" idx="1"/>
            <a:endCxn id="142" idx="0"/>
          </p:cNvCxnSpPr>
          <p:nvPr/>
        </p:nvCxnSpPr>
        <p:spPr>
          <a:xfrm rot="10800000">
            <a:off x="2525068" y="1711622"/>
            <a:ext cx="1399800" cy="65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9"/>
          <p:cNvCxnSpPr>
            <a:stCxn id="141" idx="7"/>
            <a:endCxn id="151" idx="1"/>
          </p:cNvCxnSpPr>
          <p:nvPr/>
        </p:nvCxnSpPr>
        <p:spPr>
          <a:xfrm rot="10800000" flipH="1">
            <a:off x="4968982" y="1732322"/>
            <a:ext cx="209100" cy="6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19"/>
          <p:cNvCxnSpPr>
            <a:stCxn id="141" idx="7"/>
            <a:endCxn id="149" idx="0"/>
          </p:cNvCxnSpPr>
          <p:nvPr/>
        </p:nvCxnSpPr>
        <p:spPr>
          <a:xfrm rot="10800000" flipH="1">
            <a:off x="4968982" y="1674722"/>
            <a:ext cx="1100700" cy="6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9"/>
          <p:cNvCxnSpPr>
            <a:stCxn id="150" idx="0"/>
            <a:endCxn id="141" idx="6"/>
          </p:cNvCxnSpPr>
          <p:nvPr/>
        </p:nvCxnSpPr>
        <p:spPr>
          <a:xfrm flipH="1">
            <a:off x="5185225" y="2438349"/>
            <a:ext cx="884400" cy="3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9"/>
          <p:cNvCxnSpPr>
            <a:stCxn id="148" idx="0"/>
            <a:endCxn id="141" idx="6"/>
          </p:cNvCxnSpPr>
          <p:nvPr/>
        </p:nvCxnSpPr>
        <p:spPr>
          <a:xfrm rot="10800000">
            <a:off x="5185125" y="2827800"/>
            <a:ext cx="1003500" cy="32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9"/>
          <p:cNvCxnSpPr>
            <a:stCxn id="141" idx="4"/>
            <a:endCxn id="146" idx="3"/>
          </p:cNvCxnSpPr>
          <p:nvPr/>
        </p:nvCxnSpPr>
        <p:spPr>
          <a:xfrm flipH="1">
            <a:off x="4444825" y="3482450"/>
            <a:ext cx="2100" cy="8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727800" y="7038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Average_speed_diff: distribuição</a:t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850" y="1834525"/>
            <a:ext cx="4652700" cy="23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Average_speed_diff e Average_time_diff</a:t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625250"/>
            <a:ext cx="4538625" cy="26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Estatísticas básicas</a:t>
            </a: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549050"/>
            <a:ext cx="3962400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2337475" y="4033050"/>
            <a:ext cx="4020900" cy="278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body" idx="4294967295"/>
          </p:nvPr>
        </p:nvSpPr>
        <p:spPr>
          <a:xfrm>
            <a:off x="729450" y="1368350"/>
            <a:ext cx="70101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 i="1">
                <a:solidFill>
                  <a:srgbClr val="FFFFFF"/>
                </a:solidFill>
              </a:rPr>
              <a:t>Workflows </a:t>
            </a:r>
            <a:r>
              <a:rPr lang="en-GB" sz="4800">
                <a:solidFill>
                  <a:srgbClr val="FFFFFF"/>
                </a:solidFill>
              </a:rPr>
              <a:t>no KNIME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</a:t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6650"/>
            <a:ext cx="8839201" cy="2744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625250"/>
            <a:ext cx="3865000" cy="26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900" y="2655175"/>
            <a:ext cx="3194024" cy="8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/>
          <p:nvPr/>
        </p:nvSpPr>
        <p:spPr>
          <a:xfrm>
            <a:off x="4702700" y="2861800"/>
            <a:ext cx="629700" cy="38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6"/>
          <p:cNvGraphicFramePr/>
          <p:nvPr/>
        </p:nvGraphicFramePr>
        <p:xfrm>
          <a:off x="952500" y="17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{232BA9EC-EAF6-411C-90B4-91B2EA32C3AC}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Atributos</a:t>
                      </a:r>
                      <a:endParaRPr sz="1800"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Accuracy</a:t>
                      </a:r>
                      <a:endParaRPr sz="1800"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Todos os atributos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87,2%</a:t>
                      </a: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Exclusão dos atributos “city_name” e “record_data”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86,733%</a:t>
                      </a: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/>
                        <a:t>Exclusão dos atributos “city_name”, “record_data” e “average_rain”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87,133%</a:t>
                      </a: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467</Words>
  <Application>Microsoft Macintosh PowerPoint</Application>
  <PresentationFormat>Apresentação no Ecrã (16:9)</PresentationFormat>
  <Paragraphs>96</Paragraphs>
  <Slides>18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2" baseType="lpstr">
      <vt:lpstr>Arial</vt:lpstr>
      <vt:lpstr>Raleway</vt:lpstr>
      <vt:lpstr>Lato</vt:lpstr>
      <vt:lpstr>Streamline</vt:lpstr>
      <vt:lpstr>Árvores de Decisão</vt:lpstr>
      <vt:lpstr>Dataset de intensidade de trânsito</vt:lpstr>
      <vt:lpstr>Average_speed_diff: distribuição</vt:lpstr>
      <vt:lpstr>Average_speed_diff e Average_time_diff</vt:lpstr>
      <vt:lpstr>Estatísticas básicas</vt:lpstr>
      <vt:lpstr>Apresentação do PowerPoint</vt:lpstr>
      <vt:lpstr>Feature selection</vt:lpstr>
      <vt:lpstr>Feature selection</vt:lpstr>
      <vt:lpstr>Feature selection</vt:lpstr>
      <vt:lpstr>Cross-validation</vt:lpstr>
      <vt:lpstr>Tuning</vt:lpstr>
      <vt:lpstr>Workflow completo</vt:lpstr>
      <vt:lpstr>Dataset de emissões de CO2</vt:lpstr>
      <vt:lpstr>Emissões de CO2</vt:lpstr>
      <vt:lpstr>Escolha de Atributos</vt:lpstr>
      <vt:lpstr>Tratamento de Dados </vt:lpstr>
      <vt:lpstr>Resultados Obtidos</vt:lpstr>
      <vt:lpstr>Árvores de Decisão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Árvores de Decisão</dc:title>
  <cp:lastModifiedBy>Tiago Miguel Fraga Santos</cp:lastModifiedBy>
  <cp:revision>2</cp:revision>
  <dcterms:modified xsi:type="dcterms:W3CDTF">2018-11-22T14:26:10Z</dcterms:modified>
</cp:coreProperties>
</file>